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906000" cy="6858000" type="A4"/>
  <p:notesSz cx="6797675" cy="9929813"/>
  <p:embeddedFontLst>
    <p:embeddedFont>
      <p:font typeface="Bodoni" panose="020B0604020202020204" charset="0"/>
      <p:regular r:id="rId5"/>
      <p:bold r:id="rId6"/>
      <p:italic r:id="rId7"/>
      <p:boldItalic r:id="rId8"/>
    </p:embeddedFont>
    <p:embeddedFont>
      <p:font typeface="Calibri" panose="020F0502020204030204" pitchFamily="34" charset="0"/>
      <p:regular r:id="rId9"/>
      <p:bold r:id="rId10"/>
      <p:italic r:id="rId11"/>
      <p:boldItalic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3" roundtripDataSignature="AMtx7miL66N1SKnU8XUR768kiiIJPVcZY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4B6A8CD-4974-44C1-89DA-1892CE97439D}">
  <a:tblStyle styleId="{D4B6A8CD-4974-44C1-89DA-1892CE97439D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CF4"/>
          </a:solidFill>
        </a:fill>
      </a:tcStyle>
    </a:wholeTbl>
    <a:band1H>
      <a:tcTxStyle b="off" i="off"/>
      <a:tcStyle>
        <a:tcBdr/>
        <a:fill>
          <a:solidFill>
            <a:srgbClr val="CFD7E7"/>
          </a:solidFill>
        </a:fill>
      </a:tcStyle>
    </a:band1H>
    <a:band2H>
      <a:tcTxStyle b="off" i="off"/>
      <a:tcStyle>
        <a:tcBdr/>
      </a:tcStyle>
    </a:band2H>
    <a:band1V>
      <a:tcTxStyle b="off" i="off"/>
      <a:tcStyle>
        <a:tcBdr/>
        <a:fill>
          <a:solidFill>
            <a:srgbClr val="CFD7E7"/>
          </a:solidFill>
        </a:fill>
      </a:tcStyle>
    </a:band1V>
    <a:band2V>
      <a:tcTxStyle b="off" i="off"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236" y="-4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customschemas.google.com/relationships/presentationmetadata" Target="metadata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font" Target="fonts/font8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5" Type="http://schemas.openxmlformats.org/officeDocument/2006/relationships/font" Target="fonts/font1.fntdata"/><Relationship Id="rId15" Type="http://schemas.openxmlformats.org/officeDocument/2006/relationships/viewProps" Target="viewProps.xml"/><Relationship Id="rId10" Type="http://schemas.openxmlformats.org/officeDocument/2006/relationships/font" Target="fonts/font6.fntdata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1"/>
            <a:ext cx="2946065" cy="496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225" tIns="44100" rIns="88225" bIns="441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50092" y="1"/>
            <a:ext cx="2946065" cy="496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225" tIns="44100" rIns="88225" bIns="441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709613" y="744538"/>
            <a:ext cx="5378450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160" y="4716084"/>
            <a:ext cx="5439355" cy="44695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225" tIns="44100" rIns="88225" bIns="441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32167"/>
            <a:ext cx="2946065" cy="496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225" tIns="44100" rIns="88225" bIns="441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50092" y="9432167"/>
            <a:ext cx="2946065" cy="496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225" tIns="44100" rIns="88225" bIns="441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s-E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5881346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4538"/>
            <a:ext cx="5378450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79160" y="4716084"/>
            <a:ext cx="5439355" cy="44695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225" tIns="44100" rIns="88225" bIns="441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50092" y="9432167"/>
            <a:ext cx="2946065" cy="496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225" tIns="44100" rIns="88225" bIns="441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s-ES"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547867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4538"/>
            <a:ext cx="5378450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4" name="Google Shape;104;p2:notes"/>
          <p:cNvSpPr txBox="1">
            <a:spLocks noGrp="1"/>
          </p:cNvSpPr>
          <p:nvPr>
            <p:ph type="body" idx="1"/>
          </p:nvPr>
        </p:nvSpPr>
        <p:spPr>
          <a:xfrm>
            <a:off x="679160" y="4716084"/>
            <a:ext cx="5439355" cy="44695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225" tIns="44100" rIns="88225" bIns="441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5" name="Google Shape;105;p2:notes"/>
          <p:cNvSpPr txBox="1">
            <a:spLocks noGrp="1"/>
          </p:cNvSpPr>
          <p:nvPr>
            <p:ph type="sldNum" idx="12"/>
          </p:nvPr>
        </p:nvSpPr>
        <p:spPr>
          <a:xfrm>
            <a:off x="3850092" y="9432167"/>
            <a:ext cx="2946065" cy="496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225" tIns="44100" rIns="88225" bIns="441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s-ES"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10686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>
            <a:spLocks noGrp="1"/>
          </p:cNvSpPr>
          <p:nvPr>
            <p:ph type="ctrTitle"/>
          </p:nvPr>
        </p:nvSpPr>
        <p:spPr>
          <a:xfrm>
            <a:off x="742950" y="2130427"/>
            <a:ext cx="84201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dt" idx="10"/>
          </p:nvPr>
        </p:nvSpPr>
        <p:spPr>
          <a:xfrm>
            <a:off x="495300" y="6356352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ftr" idx="11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7099300" y="6356352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3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3"/>
          <p:cNvSpPr txBox="1">
            <a:spLocks noGrp="1"/>
          </p:cNvSpPr>
          <p:nvPr>
            <p:ph type="body" idx="1"/>
          </p:nvPr>
        </p:nvSpPr>
        <p:spPr>
          <a:xfrm rot="5400000">
            <a:off x="2690019" y="-594518"/>
            <a:ext cx="4525963" cy="89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3"/>
          <p:cNvSpPr txBox="1">
            <a:spLocks noGrp="1"/>
          </p:cNvSpPr>
          <p:nvPr>
            <p:ph type="dt" idx="10"/>
          </p:nvPr>
        </p:nvSpPr>
        <p:spPr>
          <a:xfrm>
            <a:off x="495300" y="6356352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ftr" idx="11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sldNum" idx="12"/>
          </p:nvPr>
        </p:nvSpPr>
        <p:spPr>
          <a:xfrm>
            <a:off x="7099300" y="6356352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4"/>
          <p:cNvSpPr txBox="1">
            <a:spLocks noGrp="1"/>
          </p:cNvSpPr>
          <p:nvPr>
            <p:ph type="title"/>
          </p:nvPr>
        </p:nvSpPr>
        <p:spPr>
          <a:xfrm rot="5400000">
            <a:off x="6061869" y="1993109"/>
            <a:ext cx="5851525" cy="241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4"/>
          <p:cNvSpPr txBox="1">
            <a:spLocks noGrp="1"/>
          </p:cNvSpPr>
          <p:nvPr>
            <p:ph type="body" idx="1"/>
          </p:nvPr>
        </p:nvSpPr>
        <p:spPr>
          <a:xfrm rot="5400000">
            <a:off x="1150145" y="-338929"/>
            <a:ext cx="5851525" cy="7078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4"/>
          <p:cNvSpPr txBox="1">
            <a:spLocks noGrp="1"/>
          </p:cNvSpPr>
          <p:nvPr>
            <p:ph type="dt" idx="10"/>
          </p:nvPr>
        </p:nvSpPr>
        <p:spPr>
          <a:xfrm>
            <a:off x="495300" y="6356352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4"/>
          <p:cNvSpPr txBox="1">
            <a:spLocks noGrp="1"/>
          </p:cNvSpPr>
          <p:nvPr>
            <p:ph type="ftr" idx="11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4"/>
          <p:cNvSpPr txBox="1">
            <a:spLocks noGrp="1"/>
          </p:cNvSpPr>
          <p:nvPr>
            <p:ph type="sldNum" idx="12"/>
          </p:nvPr>
        </p:nvSpPr>
        <p:spPr>
          <a:xfrm>
            <a:off x="7099300" y="6356352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dt" idx="10"/>
          </p:nvPr>
        </p:nvSpPr>
        <p:spPr>
          <a:xfrm>
            <a:off x="495300" y="6356352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ftr" idx="11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sldNum" idx="12"/>
          </p:nvPr>
        </p:nvSpPr>
        <p:spPr>
          <a:xfrm>
            <a:off x="7099300" y="6356352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>
            <a:spLocks noGrp="1"/>
          </p:cNvSpPr>
          <p:nvPr>
            <p:ph type="title"/>
          </p:nvPr>
        </p:nvSpPr>
        <p:spPr>
          <a:xfrm>
            <a:off x="782506" y="4406902"/>
            <a:ext cx="84201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body" idx="1"/>
          </p:nvPr>
        </p:nvSpPr>
        <p:spPr>
          <a:xfrm>
            <a:off x="782506" y="2906714"/>
            <a:ext cx="84201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dt" idx="10"/>
          </p:nvPr>
        </p:nvSpPr>
        <p:spPr>
          <a:xfrm>
            <a:off x="495300" y="6356352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ftr" idx="11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7099300" y="6356352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body" idx="1"/>
          </p:nvPr>
        </p:nvSpPr>
        <p:spPr>
          <a:xfrm>
            <a:off x="536576" y="1600201"/>
            <a:ext cx="4746625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body" idx="2"/>
          </p:nvPr>
        </p:nvSpPr>
        <p:spPr>
          <a:xfrm>
            <a:off x="5448301" y="1600201"/>
            <a:ext cx="4746625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dt" idx="10"/>
          </p:nvPr>
        </p:nvSpPr>
        <p:spPr>
          <a:xfrm>
            <a:off x="495300" y="6356352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ftr" idx="11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sldNum" idx="12"/>
          </p:nvPr>
        </p:nvSpPr>
        <p:spPr>
          <a:xfrm>
            <a:off x="7099300" y="6356352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body" idx="2"/>
          </p:nvPr>
        </p:nvSpPr>
        <p:spPr>
          <a:xfrm>
            <a:off x="495300" y="2174875"/>
            <a:ext cx="4376870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body" idx="3"/>
          </p:nvPr>
        </p:nvSpPr>
        <p:spPr>
          <a:xfrm>
            <a:off x="5032111" y="1535113"/>
            <a:ext cx="4378590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8"/>
          <p:cNvSpPr txBox="1">
            <a:spLocks noGrp="1"/>
          </p:cNvSpPr>
          <p:nvPr>
            <p:ph type="body" idx="4"/>
          </p:nvPr>
        </p:nvSpPr>
        <p:spPr>
          <a:xfrm>
            <a:off x="5032111" y="2174875"/>
            <a:ext cx="4378590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dt" idx="10"/>
          </p:nvPr>
        </p:nvSpPr>
        <p:spPr>
          <a:xfrm>
            <a:off x="495300" y="6356352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ftr" idx="11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sldNum" idx="12"/>
          </p:nvPr>
        </p:nvSpPr>
        <p:spPr>
          <a:xfrm>
            <a:off x="7099300" y="6356352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ólo el título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495300" y="6356352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7099300" y="6356352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dt" idx="10"/>
          </p:nvPr>
        </p:nvSpPr>
        <p:spPr>
          <a:xfrm>
            <a:off x="495300" y="6356352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ftr" idx="11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sldNum" idx="12"/>
          </p:nvPr>
        </p:nvSpPr>
        <p:spPr>
          <a:xfrm>
            <a:off x="7099300" y="6356352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1"/>
          <p:cNvSpPr txBox="1">
            <a:spLocks noGrp="1"/>
          </p:cNvSpPr>
          <p:nvPr>
            <p:ph type="title"/>
          </p:nvPr>
        </p:nvSpPr>
        <p:spPr>
          <a:xfrm>
            <a:off x="495301" y="273050"/>
            <a:ext cx="3259006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body" idx="1"/>
          </p:nvPr>
        </p:nvSpPr>
        <p:spPr>
          <a:xfrm>
            <a:off x="3872972" y="273051"/>
            <a:ext cx="5537729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rmAutofit/>
          </a:bodyPr>
          <a:lstStyle>
            <a:lvl1pPr marL="45720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1"/>
          <p:cNvSpPr txBox="1">
            <a:spLocks noGrp="1"/>
          </p:cNvSpPr>
          <p:nvPr>
            <p:ph type="body" idx="2"/>
          </p:nvPr>
        </p:nvSpPr>
        <p:spPr>
          <a:xfrm>
            <a:off x="495301" y="1435101"/>
            <a:ext cx="3259006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11"/>
          <p:cNvSpPr txBox="1">
            <a:spLocks noGrp="1"/>
          </p:cNvSpPr>
          <p:nvPr>
            <p:ph type="dt" idx="10"/>
          </p:nvPr>
        </p:nvSpPr>
        <p:spPr>
          <a:xfrm>
            <a:off x="495300" y="6356352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 txBox="1">
            <a:spLocks noGrp="1"/>
          </p:cNvSpPr>
          <p:nvPr>
            <p:ph type="ftr" idx="11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1"/>
          <p:cNvSpPr txBox="1">
            <a:spLocks noGrp="1"/>
          </p:cNvSpPr>
          <p:nvPr>
            <p:ph type="sldNum" idx="12"/>
          </p:nvPr>
        </p:nvSpPr>
        <p:spPr>
          <a:xfrm>
            <a:off x="7099300" y="6356352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2"/>
          <p:cNvSpPr txBox="1"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2"/>
          <p:cNvSpPr>
            <a:spLocks noGrp="1"/>
          </p:cNvSpPr>
          <p:nvPr>
            <p:ph type="pic" idx="2"/>
          </p:nvPr>
        </p:nvSpPr>
        <p:spPr>
          <a:xfrm>
            <a:off x="1941645" y="612775"/>
            <a:ext cx="59436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2"/>
          <p:cNvSpPr txBox="1">
            <a:spLocks noGrp="1"/>
          </p:cNvSpPr>
          <p:nvPr>
            <p:ph type="body" idx="1"/>
          </p:nvPr>
        </p:nvSpPr>
        <p:spPr>
          <a:xfrm>
            <a:off x="1941645" y="5367338"/>
            <a:ext cx="59436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2"/>
          <p:cNvSpPr txBox="1">
            <a:spLocks noGrp="1"/>
          </p:cNvSpPr>
          <p:nvPr>
            <p:ph type="dt" idx="10"/>
          </p:nvPr>
        </p:nvSpPr>
        <p:spPr>
          <a:xfrm>
            <a:off x="495300" y="6356352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ftr" idx="11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sldNum" idx="12"/>
          </p:nvPr>
        </p:nvSpPr>
        <p:spPr>
          <a:xfrm>
            <a:off x="7099300" y="6356352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rm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3"/>
          <p:cNvSpPr txBox="1"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rm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3"/>
          <p:cNvSpPr txBox="1">
            <a:spLocks noGrp="1"/>
          </p:cNvSpPr>
          <p:nvPr>
            <p:ph type="dt" idx="10"/>
          </p:nvPr>
        </p:nvSpPr>
        <p:spPr>
          <a:xfrm>
            <a:off x="495300" y="6356352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ftr" idx="11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sldNum" idx="12"/>
          </p:nvPr>
        </p:nvSpPr>
        <p:spPr>
          <a:xfrm>
            <a:off x="7099300" y="6356352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/>
          <p:nvPr/>
        </p:nvSpPr>
        <p:spPr>
          <a:xfrm>
            <a:off x="1520452" y="-11973"/>
            <a:ext cx="7138938" cy="1320800"/>
          </a:xfrm>
          <a:prstGeom prst="rect">
            <a:avLst/>
          </a:prstGeom>
          <a:solidFill>
            <a:srgbClr val="376092"/>
          </a:solidFill>
          <a:ln w="25400" cap="flat" cmpd="sng">
            <a:solidFill>
              <a:srgbClr val="385D8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244750" tIns="122375" rIns="244750" bIns="1223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1" y="0"/>
            <a:ext cx="1546225" cy="1320800"/>
          </a:xfrm>
          <a:prstGeom prst="rect">
            <a:avLst/>
          </a:prstGeom>
          <a:solidFill>
            <a:srgbClr val="E46C0A"/>
          </a:solidFill>
          <a:ln w="25400" cap="flat" cmpd="sng">
            <a:solidFill>
              <a:srgbClr val="E46C0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244750" tIns="122375" rIns="244750" bIns="1223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1" name="Google Shape;91;p1" descr="logo-ifdc-png-bl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8465" y="11238"/>
            <a:ext cx="1296143" cy="1224136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"/>
          <p:cNvSpPr/>
          <p:nvPr/>
        </p:nvSpPr>
        <p:spPr>
          <a:xfrm>
            <a:off x="8453463" y="0"/>
            <a:ext cx="1455714" cy="1320800"/>
          </a:xfrm>
          <a:prstGeom prst="rect">
            <a:avLst/>
          </a:prstGeom>
          <a:solidFill>
            <a:srgbClr val="92D050"/>
          </a:solidFill>
          <a:ln w="25400" cap="flat" cmpd="sng">
            <a:solidFill>
              <a:srgbClr val="92D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244750" tIns="122375" rIns="244750" bIns="1223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s-E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1° C.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94" name="Google Shape;94;p1"/>
          <p:cNvGraphicFramePr/>
          <p:nvPr/>
        </p:nvGraphicFramePr>
        <p:xfrm>
          <a:off x="0" y="1332038"/>
          <a:ext cx="9906000" cy="457210"/>
        </p:xfrm>
        <a:graphic>
          <a:graphicData uri="http://schemas.openxmlformats.org/drawingml/2006/table">
            <a:tbl>
              <a:tblPr firstRow="1" bandRow="1">
                <a:noFill/>
                <a:tableStyleId>{D4B6A8CD-4974-44C1-89DA-1892CE97439D}</a:tableStyleId>
              </a:tblPr>
              <a:tblGrid>
                <a:gridCol w="9906000"/>
              </a:tblGrid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s-ES" sz="2400" u="none" strike="noStrike" cap="none">
                          <a:solidFill>
                            <a:schemeClr val="dk1"/>
                          </a:solidFill>
                          <a:latin typeface="Bodoni"/>
                          <a:ea typeface="Bodoni"/>
                          <a:cs typeface="Bodoni"/>
                          <a:sym typeface="Bodoni"/>
                        </a:rPr>
                        <a:t>3° AÑO - </a:t>
                      </a:r>
                      <a:r>
                        <a:rPr lang="es-ES" sz="2400" u="none" strike="noStrike" cap="none">
                          <a:solidFill>
                            <a:schemeClr val="lt1"/>
                          </a:solidFill>
                          <a:latin typeface="Bodoni"/>
                          <a:ea typeface="Bodoni"/>
                          <a:cs typeface="Bodoni"/>
                          <a:sym typeface="Bodoni"/>
                        </a:rPr>
                        <a:t>COMISIÓN  1</a:t>
                      </a:r>
                      <a:endParaRPr sz="2400" u="none" strike="noStrike" cap="none">
                        <a:solidFill>
                          <a:schemeClr val="lt1"/>
                        </a:solidFill>
                        <a:latin typeface="Bodoni"/>
                        <a:ea typeface="Bodoni"/>
                        <a:cs typeface="Bodoni"/>
                        <a:sym typeface="Bodoni"/>
                      </a:endParaRPr>
                    </a:p>
                  </a:txBody>
                  <a:tcPr marL="91450" marR="91450" marT="45725" marB="45725">
                    <a:solidFill>
                      <a:srgbClr val="538CD5"/>
                    </a:solidFill>
                  </a:tcPr>
                </a:tc>
              </a:tr>
            </a:tbl>
          </a:graphicData>
        </a:graphic>
      </p:graphicFrame>
      <p:grpSp>
        <p:nvGrpSpPr>
          <p:cNvPr id="95" name="Google Shape;95;p1"/>
          <p:cNvGrpSpPr/>
          <p:nvPr/>
        </p:nvGrpSpPr>
        <p:grpSpPr>
          <a:xfrm>
            <a:off x="-5201" y="6719455"/>
            <a:ext cx="9875484" cy="448945"/>
            <a:chOff x="-15552" y="6742679"/>
            <a:chExt cx="9909175" cy="213403"/>
          </a:xfrm>
        </p:grpSpPr>
        <p:sp>
          <p:nvSpPr>
            <p:cNvPr id="96" name="Google Shape;96;p1"/>
            <p:cNvSpPr/>
            <p:nvPr/>
          </p:nvSpPr>
          <p:spPr>
            <a:xfrm>
              <a:off x="1503278" y="6742680"/>
              <a:ext cx="7138938" cy="213401"/>
            </a:xfrm>
            <a:prstGeom prst="rect">
              <a:avLst/>
            </a:prstGeom>
            <a:solidFill>
              <a:srgbClr val="376092"/>
            </a:solidFill>
            <a:ln w="25400" cap="flat" cmpd="sng">
              <a:solidFill>
                <a:srgbClr val="385D8A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244800" tIns="122400" rIns="244800" bIns="1224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" name="Google Shape;97;p1"/>
            <p:cNvSpPr/>
            <p:nvPr/>
          </p:nvSpPr>
          <p:spPr>
            <a:xfrm>
              <a:off x="-15552" y="6742679"/>
              <a:ext cx="1546225" cy="213402"/>
            </a:xfrm>
            <a:prstGeom prst="rect">
              <a:avLst/>
            </a:prstGeom>
            <a:solidFill>
              <a:srgbClr val="E46C0A"/>
            </a:solidFill>
            <a:ln w="25400" cap="flat" cmpd="sng">
              <a:solidFill>
                <a:srgbClr val="E46C0A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244800" tIns="122400" rIns="244800" bIns="1224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" name="Google Shape;98;p1"/>
            <p:cNvSpPr/>
            <p:nvPr/>
          </p:nvSpPr>
          <p:spPr>
            <a:xfrm>
              <a:off x="8589928" y="6742680"/>
              <a:ext cx="1303695" cy="213402"/>
            </a:xfrm>
            <a:prstGeom prst="rect">
              <a:avLst/>
            </a:prstGeom>
            <a:solidFill>
              <a:srgbClr val="92D050"/>
            </a:solidFill>
            <a:ln w="25400" cap="flat" cmpd="sng">
              <a:solidFill>
                <a:srgbClr val="92D05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244800" tIns="122400" rIns="244800" bIns="1224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00" name="Google Shape;100;p1"/>
          <p:cNvSpPr txBox="1"/>
          <p:nvPr/>
        </p:nvSpPr>
        <p:spPr>
          <a:xfrm>
            <a:off x="1290558" y="797119"/>
            <a:ext cx="7396894" cy="5385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900"/>
              <a:buFont typeface="Calibri"/>
              <a:buNone/>
            </a:pPr>
            <a:r>
              <a:rPr lang="es-ES" sz="29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TECNICATURA SUPERIOR EN GASTRONOMÍA</a:t>
            </a:r>
            <a:endParaRPr sz="2900" b="1" i="0" u="none" strike="noStrike" cap="none">
              <a:solidFill>
                <a:srgbClr val="E36C09"/>
              </a:solidFill>
              <a:latin typeface="Bodoni"/>
              <a:ea typeface="Bodoni"/>
              <a:cs typeface="Bodoni"/>
              <a:sym typeface="Bodoni"/>
            </a:endParaRPr>
          </a:p>
        </p:txBody>
      </p:sp>
      <p:sp>
        <p:nvSpPr>
          <p:cNvPr id="101" name="Google Shape;101;p1"/>
          <p:cNvSpPr txBox="1"/>
          <p:nvPr/>
        </p:nvSpPr>
        <p:spPr>
          <a:xfrm>
            <a:off x="1219115" y="0"/>
            <a:ext cx="7392988" cy="739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4800" tIns="122400" rIns="244800" bIns="1224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Bodoni"/>
              <a:buNone/>
            </a:pPr>
            <a:r>
              <a:rPr lang="es-ES" sz="3200" b="1" i="0" u="none" strike="noStrike" cap="none">
                <a:solidFill>
                  <a:srgbClr val="FFFFFF"/>
                </a:solidFill>
                <a:latin typeface="Bodoni"/>
                <a:ea typeface="Bodoni"/>
                <a:cs typeface="Bodoni"/>
                <a:sym typeface="Bodoni"/>
              </a:rPr>
              <a:t>HORARIOS DE CURSADAS</a:t>
            </a:r>
            <a:endParaRPr sz="3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998762"/>
              </p:ext>
            </p:extLst>
          </p:nvPr>
        </p:nvGraphicFramePr>
        <p:xfrm>
          <a:off x="0" y="1801090"/>
          <a:ext cx="9870282" cy="4891504"/>
        </p:xfrm>
        <a:graphic>
          <a:graphicData uri="http://schemas.openxmlformats.org/drawingml/2006/table">
            <a:tbl>
              <a:tblPr firstRow="1" firstCol="1" bandRow="1"/>
              <a:tblGrid>
                <a:gridCol w="2183426"/>
                <a:gridCol w="2183426"/>
                <a:gridCol w="2076022"/>
                <a:gridCol w="1617176"/>
                <a:gridCol w="1810232"/>
              </a:tblGrid>
              <a:tr h="269165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AR" sz="1600" b="1" dirty="0">
                          <a:solidFill>
                            <a:srgbClr val="E7E6E6"/>
                          </a:solidFill>
                          <a:effectLst/>
                          <a:latin typeface="Bodoni" panose="020B0604020202020204" charset="0"/>
                          <a:ea typeface="Bodoni" panose="020B0604020202020204" charset="0"/>
                          <a:cs typeface="Bodoni" panose="020B0604020202020204" charset="0"/>
                        </a:rPr>
                        <a:t>LUNES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AR" sz="1600" b="1">
                          <a:solidFill>
                            <a:srgbClr val="E7E6E6"/>
                          </a:solidFill>
                          <a:effectLst/>
                          <a:latin typeface="Bodoni" panose="020B0604020202020204" charset="0"/>
                          <a:ea typeface="Bodoni" panose="020B0604020202020204" charset="0"/>
                          <a:cs typeface="Bodoni" panose="020B0604020202020204" charset="0"/>
                        </a:rPr>
                        <a:t>MARTES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AR" sz="1600" b="1">
                          <a:solidFill>
                            <a:srgbClr val="E7E6E6"/>
                          </a:solidFill>
                          <a:effectLst/>
                          <a:latin typeface="Bodoni" panose="020B0604020202020204" charset="0"/>
                          <a:ea typeface="Bodoni" panose="020B0604020202020204" charset="0"/>
                          <a:cs typeface="Bodoni" panose="020B0604020202020204" charset="0"/>
                        </a:rPr>
                        <a:t>MIÈRCOLES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AR" sz="1600" b="1">
                          <a:solidFill>
                            <a:srgbClr val="E7E6E6"/>
                          </a:solidFill>
                          <a:effectLst/>
                          <a:latin typeface="Bodoni" panose="020B0604020202020204" charset="0"/>
                          <a:ea typeface="Bodoni" panose="020B0604020202020204" charset="0"/>
                          <a:cs typeface="Bodoni" panose="020B0604020202020204" charset="0"/>
                        </a:rPr>
                        <a:t>JUEVES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AR" sz="1600" b="1">
                          <a:solidFill>
                            <a:srgbClr val="E7E6E6"/>
                          </a:solidFill>
                          <a:effectLst/>
                          <a:latin typeface="Bodoni" panose="020B0604020202020204" charset="0"/>
                          <a:ea typeface="Bodoni" panose="020B0604020202020204" charset="0"/>
                          <a:cs typeface="Bodoni" panose="020B0604020202020204" charset="0"/>
                        </a:rPr>
                        <a:t>VIERNES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</a:tr>
              <a:tr h="2311048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PRÁCTICA DE SERVICIO DE SALON  II</a:t>
                      </a:r>
                      <a:endParaRPr lang="es-AR" sz="1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Prof. Pedro GARCÍA GONZALEZ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(4,00  </a:t>
                      </a:r>
                      <a:r>
                        <a:rPr lang="es-ES" sz="12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hs</a:t>
                      </a:r>
                      <a:r>
                        <a:rPr lang="es-E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AR" sz="12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18:45 a 22:45 </a:t>
                      </a:r>
                      <a:r>
                        <a:rPr lang="es-AR" sz="1200" b="1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hs</a:t>
                      </a:r>
                      <a:r>
                        <a:rPr lang="es-AR" sz="12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 </a:t>
                      </a:r>
                      <a:endParaRPr lang="es-AR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AR" sz="12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CET 32 – Confitería /Aula 4</a:t>
                      </a:r>
                      <a:endParaRPr lang="es-AR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INGLÉS GASTRONÓMICO</a:t>
                      </a:r>
                      <a:endParaRPr lang="es-AR" sz="1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ES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Prof. Mariana  BELLINA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ES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(2,00 </a:t>
                      </a:r>
                      <a:r>
                        <a:rPr lang="es-ES" sz="11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hs</a:t>
                      </a:r>
                      <a:r>
                        <a:rPr lang="es-ES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.)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ES" sz="11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18:30a 20:30 </a:t>
                      </a:r>
                      <a:r>
                        <a:rPr lang="es-ES" sz="1100" b="1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hs</a:t>
                      </a:r>
                      <a:r>
                        <a:rPr lang="es-ES" sz="11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ES" sz="11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IFDC- Aula 2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COCINA REGIONAL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ES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Prof. Brian MAIDANA MACIEL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(3,00 HS.)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ES" sz="11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18:45 a 21:45 horas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ES" sz="11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CET 32 -  Aula Taller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s-AR" sz="11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AR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s-AR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PRÁCTICA PROFESIONALIZANTE III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Prof. Lisandro MANAVELLA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(5,00 HS)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18:45 a 23:45 horas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CET 32 – Aula Taller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Ala 1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AR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RELACIONES PÚBLICAS CEREMONIAL Y PROTOCOLO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ES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Prof. </a:t>
                      </a:r>
                      <a:r>
                        <a:rPr lang="es-ES" sz="11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Susana MARTÍNEZ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ES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(2,00 HS)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ES" sz="11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18:45 a 20:45 horas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ES" sz="11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CET 32- Aula 4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2311291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CONTABILIDAD APLICADA</a:t>
                      </a:r>
                      <a:endParaRPr lang="es-AR" sz="1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ES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Prof. Florencia MOIRAGHI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ES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(2,00 </a:t>
                      </a:r>
                      <a:r>
                        <a:rPr lang="es-ES" sz="11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hs</a:t>
                      </a:r>
                      <a:r>
                        <a:rPr lang="es-ES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.)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ES" sz="11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20:30 a 22:30 </a:t>
                      </a:r>
                      <a:r>
                        <a:rPr lang="es-ES" sz="1100" b="1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hs</a:t>
                      </a:r>
                      <a:r>
                        <a:rPr lang="es-ES" sz="11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ES" sz="11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IFDC – Aula 2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EMPRENDIMIENTOS GASTRONÓMICOS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ES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Prof. Liliana ARIETTI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ES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(2 </a:t>
                      </a:r>
                      <a:r>
                        <a:rPr lang="es-ES" sz="11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hs</a:t>
                      </a:r>
                      <a:r>
                        <a:rPr lang="es-ES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ES" sz="11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21:45 a 23:45 horas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ES" sz="11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CET 32 – Aula 1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BARMAN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ES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Prof. Brian MAIDANA     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ES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</a:t>
                      </a:r>
                      <a:r>
                        <a:rPr lang="es-ES" sz="11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MACIEL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ES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(3,00 HS)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20:45 a 23:45 horas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ES" sz="11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CET 32 – Taller de cocina 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"/>
          <p:cNvSpPr/>
          <p:nvPr/>
        </p:nvSpPr>
        <p:spPr>
          <a:xfrm>
            <a:off x="1486470" y="0"/>
            <a:ext cx="7138938" cy="1320800"/>
          </a:xfrm>
          <a:prstGeom prst="rect">
            <a:avLst/>
          </a:prstGeom>
          <a:solidFill>
            <a:srgbClr val="376092"/>
          </a:solidFill>
          <a:ln w="25400" cap="flat" cmpd="sng">
            <a:solidFill>
              <a:srgbClr val="385D8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244750" tIns="122375" rIns="244750" bIns="1223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2"/>
          <p:cNvSpPr/>
          <p:nvPr/>
        </p:nvSpPr>
        <p:spPr>
          <a:xfrm>
            <a:off x="1" y="0"/>
            <a:ext cx="1546225" cy="1320800"/>
          </a:xfrm>
          <a:prstGeom prst="rect">
            <a:avLst/>
          </a:prstGeom>
          <a:solidFill>
            <a:srgbClr val="E46C0A"/>
          </a:solidFill>
          <a:ln w="25400" cap="flat" cmpd="sng">
            <a:solidFill>
              <a:srgbClr val="E46C0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244750" tIns="122375" rIns="244750" bIns="1223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9" name="Google Shape;109;p2" descr="logo-ifdc-png-bl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8465" y="11238"/>
            <a:ext cx="1296143" cy="1224136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2"/>
          <p:cNvSpPr/>
          <p:nvPr/>
        </p:nvSpPr>
        <p:spPr>
          <a:xfrm>
            <a:off x="8453463" y="0"/>
            <a:ext cx="1455714" cy="1320800"/>
          </a:xfrm>
          <a:prstGeom prst="rect">
            <a:avLst/>
          </a:prstGeom>
          <a:solidFill>
            <a:srgbClr val="92D050"/>
          </a:solidFill>
          <a:ln w="25400" cap="flat" cmpd="sng">
            <a:solidFill>
              <a:srgbClr val="92D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244750" tIns="122375" rIns="244750" bIns="1223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s-E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1° C.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11" name="Google Shape;111;p2"/>
          <p:cNvGraphicFramePr/>
          <p:nvPr>
            <p:extLst>
              <p:ext uri="{D42A27DB-BD31-4B8C-83A1-F6EECF244321}">
                <p14:modId xmlns:p14="http://schemas.microsoft.com/office/powerpoint/2010/main" val="1371481350"/>
              </p:ext>
            </p:extLst>
          </p:nvPr>
        </p:nvGraphicFramePr>
        <p:xfrm>
          <a:off x="69031" y="1757391"/>
          <a:ext cx="9777525" cy="5115966"/>
        </p:xfrm>
        <a:graphic>
          <a:graphicData uri="http://schemas.openxmlformats.org/drawingml/2006/table">
            <a:tbl>
              <a:tblPr firstRow="1" firstCol="1" bandRow="1">
                <a:noFill/>
                <a:tableStyleId>{D4B6A8CD-4974-44C1-89DA-1892CE97439D}</a:tableStyleId>
              </a:tblPr>
              <a:tblGrid>
                <a:gridCol w="1960100"/>
                <a:gridCol w="2139125"/>
                <a:gridCol w="1941725"/>
                <a:gridCol w="1941725"/>
                <a:gridCol w="1794850"/>
              </a:tblGrid>
              <a:tr h="3238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strike="noStrike" cap="none" dirty="0">
                          <a:solidFill>
                            <a:schemeClr val="dk1"/>
                          </a:solidFill>
                          <a:latin typeface="Bodoni"/>
                          <a:ea typeface="Bodoni"/>
                          <a:cs typeface="Bodoni"/>
                          <a:sym typeface="Bodoni"/>
                        </a:rPr>
                        <a:t>LUNES</a:t>
                      </a:r>
                      <a:endParaRPr sz="1050" u="none" strike="noStrike" cap="none" dirty="0">
                        <a:solidFill>
                          <a:schemeClr val="dk1"/>
                        </a:solidFill>
                        <a:latin typeface="Bodoni"/>
                        <a:ea typeface="Bodoni"/>
                        <a:cs typeface="Bodoni"/>
                        <a:sym typeface="Bodoni"/>
                      </a:endParaRPr>
                    </a:p>
                  </a:txBody>
                  <a:tcPr marL="53500" marR="535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36C0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strike="noStrike" cap="none">
                          <a:solidFill>
                            <a:schemeClr val="dk1"/>
                          </a:solidFill>
                          <a:latin typeface="Bodoni"/>
                          <a:ea typeface="Bodoni"/>
                          <a:cs typeface="Bodoni"/>
                          <a:sym typeface="Bodoni"/>
                        </a:rPr>
                        <a:t>MARTES</a:t>
                      </a:r>
                      <a:endParaRPr sz="1050" u="none" strike="noStrike" cap="none">
                        <a:solidFill>
                          <a:schemeClr val="dk1"/>
                        </a:solidFill>
                        <a:latin typeface="Bodoni"/>
                        <a:ea typeface="Bodoni"/>
                        <a:cs typeface="Bodoni"/>
                        <a:sym typeface="Bodoni"/>
                      </a:endParaRPr>
                    </a:p>
                  </a:txBody>
                  <a:tcPr marL="53500" marR="535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36C0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strike="noStrike" cap="none">
                          <a:solidFill>
                            <a:schemeClr val="dk1"/>
                          </a:solidFill>
                          <a:latin typeface="Bodoni"/>
                          <a:ea typeface="Bodoni"/>
                          <a:cs typeface="Bodoni"/>
                          <a:sym typeface="Bodoni"/>
                        </a:rPr>
                        <a:t>MIÈRCOLES</a:t>
                      </a:r>
                      <a:endParaRPr sz="1050" u="none" strike="noStrike" cap="none">
                        <a:solidFill>
                          <a:schemeClr val="dk1"/>
                        </a:solidFill>
                        <a:latin typeface="Bodoni"/>
                        <a:ea typeface="Bodoni"/>
                        <a:cs typeface="Bodoni"/>
                        <a:sym typeface="Bodoni"/>
                      </a:endParaRPr>
                    </a:p>
                  </a:txBody>
                  <a:tcPr marL="53500" marR="535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36C0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strike="noStrike" cap="none">
                          <a:solidFill>
                            <a:schemeClr val="dk1"/>
                          </a:solidFill>
                          <a:latin typeface="Bodoni"/>
                          <a:ea typeface="Bodoni"/>
                          <a:cs typeface="Bodoni"/>
                          <a:sym typeface="Bodoni"/>
                        </a:rPr>
                        <a:t>JUEVES</a:t>
                      </a:r>
                      <a:endParaRPr sz="1050" u="none" strike="noStrike" cap="none">
                        <a:solidFill>
                          <a:schemeClr val="dk1"/>
                        </a:solidFill>
                        <a:latin typeface="Bodoni"/>
                        <a:ea typeface="Bodoni"/>
                        <a:cs typeface="Bodoni"/>
                        <a:sym typeface="Bodoni"/>
                      </a:endParaRPr>
                    </a:p>
                  </a:txBody>
                  <a:tcPr marL="53500" marR="53500" marT="0" marB="0" anchor="ctr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36C0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s-ES" sz="1600" u="none" strike="noStrike" cap="none">
                          <a:solidFill>
                            <a:schemeClr val="dk1"/>
                          </a:solidFill>
                          <a:latin typeface="Bodoni"/>
                          <a:ea typeface="Bodoni"/>
                          <a:cs typeface="Bodoni"/>
                          <a:sym typeface="Bodoni"/>
                        </a:rPr>
                        <a:t>VIERNES</a:t>
                      </a:r>
                      <a:endParaRPr sz="1050" u="none" strike="noStrike" cap="none">
                        <a:solidFill>
                          <a:schemeClr val="dk1"/>
                        </a:solidFill>
                        <a:latin typeface="Bodoni"/>
                        <a:ea typeface="Bodoni"/>
                        <a:cs typeface="Bodoni"/>
                        <a:sym typeface="Bodoni"/>
                      </a:endParaRPr>
                    </a:p>
                  </a:txBody>
                  <a:tcPr marL="53500" marR="53500" marT="0" marB="0" anchor="ctr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36C09"/>
                    </a:solidFill>
                  </a:tcPr>
                </a:tc>
              </a:tr>
              <a:tr h="1701025"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 dirty="0">
                        <a:solidFill>
                          <a:srgbClr val="C00000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Calibri"/>
                        <a:buNone/>
                      </a:pPr>
                      <a:r>
                        <a:rPr lang="es-ES" sz="1200" u="none" strike="noStrike" cap="none" dirty="0">
                          <a:solidFill>
                            <a:srgbClr val="FF0000"/>
                          </a:solidFill>
                        </a:rPr>
                        <a:t>BARMAN</a:t>
                      </a:r>
                      <a:endParaRPr sz="1200" u="none" strike="noStrike" cap="none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s-ES" sz="1200" u="none" strike="noStrike" cap="none" dirty="0">
                          <a:solidFill>
                            <a:schemeClr val="dk1"/>
                          </a:solidFill>
                        </a:rPr>
                        <a:t>Prof. Brian MAIDANA MACIEL</a:t>
                      </a:r>
                      <a:endParaRPr sz="1200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s-ES" sz="1200" u="none" strike="noStrike" cap="none" dirty="0" smtClean="0">
                          <a:solidFill>
                            <a:schemeClr val="dk1"/>
                          </a:solidFill>
                        </a:rPr>
                        <a:t>(2,00 </a:t>
                      </a:r>
                      <a:r>
                        <a:rPr lang="es-ES" sz="1200" u="none" strike="noStrike" cap="none" dirty="0" err="1" smtClean="0">
                          <a:solidFill>
                            <a:schemeClr val="dk1"/>
                          </a:solidFill>
                        </a:rPr>
                        <a:t>hs</a:t>
                      </a:r>
                      <a:r>
                        <a:rPr lang="es-ES" sz="1200" u="none" strike="noStrike" cap="none" dirty="0" smtClean="0">
                          <a:solidFill>
                            <a:schemeClr val="dk1"/>
                          </a:solidFill>
                        </a:rPr>
                        <a:t>)</a:t>
                      </a:r>
                      <a:endParaRPr sz="1200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Calibri"/>
                        <a:buNone/>
                      </a:pPr>
                      <a:r>
                        <a:rPr lang="es-ES" sz="1200" u="none" strike="noStrike" cap="none" dirty="0">
                          <a:solidFill>
                            <a:srgbClr val="FF0000"/>
                          </a:solidFill>
                        </a:rPr>
                        <a:t>18:45 a 20:45 </a:t>
                      </a:r>
                      <a:r>
                        <a:rPr lang="es-ES" sz="1200" u="none" strike="noStrike" cap="none" dirty="0" err="1" smtClean="0">
                          <a:solidFill>
                            <a:srgbClr val="FF0000"/>
                          </a:solidFill>
                        </a:rPr>
                        <a:t>hs</a:t>
                      </a:r>
                      <a:endParaRPr sz="1400" u="none" strike="noStrike" cap="none"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s-ES" sz="1200" u="none" strike="noStrike" cap="none" dirty="0">
                          <a:solidFill>
                            <a:srgbClr val="FF0000"/>
                          </a:solidFill>
                        </a:rPr>
                        <a:t>CET 32 – Aula Taller Cocina</a:t>
                      </a:r>
                      <a:endParaRPr sz="1200" u="none" strike="noStrike" cap="none" dirty="0">
                        <a:solidFill>
                          <a:srgbClr val="C00000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Calibri"/>
                        <a:buNone/>
                      </a:pPr>
                      <a:endParaRPr sz="1200" b="1" u="none" strike="noStrike" cap="none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3500" marR="5350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-ES" sz="1200" b="1" i="0" u="none" strike="noStrike" cap="none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PRÁCTICA DE SERVICIO DE SALÓN  II</a:t>
                      </a:r>
                      <a:endParaRPr sz="1200" b="1" i="0" u="none" strike="noStrike" cap="none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1" u="none" strike="noStrike" cap="none" dirty="0">
                        <a:solidFill>
                          <a:schemeClr val="accent6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s-ES" sz="1200" b="1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Prof. </a:t>
                      </a:r>
                      <a:r>
                        <a:rPr lang="es-AR" sz="1200" b="1" u="none" strike="noStrike" cap="none" dirty="0" smtClean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Pedro GARCÍA GONZALEZ</a:t>
                      </a:r>
                      <a:endParaRPr sz="1200" b="1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s-ES" sz="1200" b="1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(4,00 </a:t>
                      </a:r>
                      <a:r>
                        <a:rPr lang="es-ES" sz="1200" b="1" u="none" strike="noStrike" cap="none" dirty="0" err="1" smtClean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hs</a:t>
                      </a:r>
                      <a:r>
                        <a:rPr lang="es-ES" sz="1200" b="1" u="none" strike="noStrike" cap="none" dirty="0" smtClean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)</a:t>
                      </a:r>
                      <a:endParaRPr sz="1400" u="none" strike="noStrike" cap="none"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endParaRPr sz="1000" b="1" u="none" strike="noStrike" cap="none" dirty="0">
                        <a:solidFill>
                          <a:srgbClr val="E36C09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Calibri"/>
                        <a:buNone/>
                      </a:pPr>
                      <a:r>
                        <a:rPr lang="es-ES" sz="1200" b="1" u="none" strike="noStrike" cap="none" dirty="0">
                          <a:solidFill>
                            <a:srgbClr val="FF0000"/>
                          </a:solidFill>
                        </a:rPr>
                        <a:t>18:45 a 22:45 </a:t>
                      </a:r>
                      <a:r>
                        <a:rPr lang="es-ES" sz="1200" b="1" u="none" strike="noStrike" cap="none" dirty="0" err="1" smtClean="0">
                          <a:solidFill>
                            <a:srgbClr val="FF0000"/>
                          </a:solidFill>
                        </a:rPr>
                        <a:t>hs</a:t>
                      </a:r>
                      <a:endParaRPr sz="1200" b="1" u="none" strike="noStrike" cap="none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Calibri"/>
                        <a:buNone/>
                      </a:pPr>
                      <a:r>
                        <a:rPr lang="es-ES" sz="1200" b="1" u="none" strike="noStrike" cap="none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CET 32 </a:t>
                      </a:r>
                      <a:r>
                        <a:rPr lang="es-ES" sz="1200" b="1" u="none" strike="noStrike" cap="none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– Confitería</a:t>
                      </a:r>
                      <a:r>
                        <a:rPr lang="es-AR" sz="1200" b="1" u="none" strike="noStrike" cap="none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/Aula 4</a:t>
                      </a:r>
                      <a:endParaRPr sz="1200" b="1" u="none" strike="noStrike" cap="none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3500" marR="535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A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Calibri"/>
                        <a:buNone/>
                      </a:pPr>
                      <a:r>
                        <a:rPr lang="es-ES" sz="1200" b="1" u="none" strike="noStrike" cap="none" dirty="0">
                          <a:solidFill>
                            <a:srgbClr val="C00000"/>
                          </a:solidFill>
                        </a:rPr>
                        <a:t>RELACIONES PÚBLICAS, CEREMONIAL Y PROTOCOLO </a:t>
                      </a:r>
                      <a:endParaRPr sz="1200" b="1" u="none" strike="noStrike" cap="none" dirty="0">
                        <a:solidFill>
                          <a:srgbClr val="C00000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s-ES" sz="1200" b="1" u="none" strike="noStrike" cap="none" dirty="0" err="1"/>
                        <a:t>Prof</a:t>
                      </a:r>
                      <a:r>
                        <a:rPr lang="es-ES" sz="1200" b="1" u="none" strike="noStrike" cap="none" dirty="0"/>
                        <a:t> Susana MARTÍNEZ</a:t>
                      </a:r>
                      <a:endParaRPr sz="1400" u="none" strike="noStrike" cap="none" dirty="0"/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s-ES" sz="1200" b="1" u="none" strike="noStrike" cap="none" dirty="0"/>
                        <a:t>(2,00 </a:t>
                      </a:r>
                      <a:r>
                        <a:rPr lang="es-ES" sz="1200" b="1" u="none" strike="noStrike" cap="none" dirty="0" err="1" smtClean="0"/>
                        <a:t>hs</a:t>
                      </a:r>
                      <a:r>
                        <a:rPr lang="es-ES" sz="1200" b="1" u="none" strike="noStrike" cap="none" dirty="0" smtClean="0"/>
                        <a:t>)</a:t>
                      </a:r>
                      <a:endParaRPr sz="1400" u="none" strike="noStrike" cap="none" dirty="0"/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b="1" u="none" strike="noStrike" cap="none" dirty="0">
                        <a:solidFill>
                          <a:srgbClr val="E36C09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Calibri"/>
                        <a:buNone/>
                      </a:pPr>
                      <a:r>
                        <a:rPr lang="es-ES" sz="1200" b="1" u="none" strike="noStrike" cap="none" dirty="0">
                          <a:solidFill>
                            <a:srgbClr val="FF0000"/>
                          </a:solidFill>
                        </a:rPr>
                        <a:t>18:45 a 20:45 </a:t>
                      </a:r>
                      <a:r>
                        <a:rPr lang="es-ES" sz="1200" b="1" u="none" strike="noStrike" cap="none" dirty="0" err="1" smtClean="0">
                          <a:solidFill>
                            <a:srgbClr val="FF0000"/>
                          </a:solidFill>
                        </a:rPr>
                        <a:t>hs</a:t>
                      </a:r>
                      <a:endParaRPr sz="1400" u="none" strike="noStrike" cap="none" dirty="0"/>
                    </a:p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Calibri"/>
                        <a:buNone/>
                      </a:pPr>
                      <a:r>
                        <a:rPr lang="es-ES" sz="1200" b="1" u="none" strike="noStrike" cap="none" dirty="0">
                          <a:solidFill>
                            <a:srgbClr val="FF0000"/>
                          </a:solidFill>
                        </a:rPr>
                        <a:t>CET 32 – Aula 3</a:t>
                      </a:r>
                      <a:endParaRPr sz="1200" b="1" u="none" strike="noStrike" cap="none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3500" marR="535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1" u="none" strike="noStrike" cap="none" dirty="0">
                        <a:solidFill>
                          <a:schemeClr val="accent6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200"/>
                        <a:buFont typeface="Calibri"/>
                        <a:buNone/>
                      </a:pPr>
                      <a:r>
                        <a:rPr lang="es-ES" sz="1200" b="1" u="none" strike="noStrike" cap="none" dirty="0">
                          <a:solidFill>
                            <a:srgbClr val="C00000"/>
                          </a:solidFill>
                        </a:rPr>
                        <a:t>EMPRENDIMIENTOS GASTRONÓMICOS</a:t>
                      </a:r>
                      <a:endParaRPr sz="1200" b="1" u="none" strike="noStrike" cap="none" dirty="0">
                        <a:solidFill>
                          <a:srgbClr val="C00000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s-ES" sz="1200" b="1" u="none" strike="noStrike" cap="none" dirty="0"/>
                        <a:t>Prof. Liliana ARIETTI</a:t>
                      </a:r>
                      <a:endParaRPr sz="1200" b="1" u="none" strike="noStrike" cap="none"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s-ES" sz="1200" b="1" u="none" strike="noStrike" cap="none" dirty="0"/>
                        <a:t>(2,00 </a:t>
                      </a:r>
                      <a:r>
                        <a:rPr lang="es-ES" sz="1200" b="1" u="none" strike="noStrike" cap="none" dirty="0" err="1" smtClean="0"/>
                        <a:t>hs</a:t>
                      </a:r>
                      <a:r>
                        <a:rPr lang="es-ES" sz="1200" b="1" u="none" strike="noStrike" cap="none" dirty="0" smtClean="0"/>
                        <a:t>)</a:t>
                      </a:r>
                      <a:endParaRPr sz="1400" u="none" strike="noStrike" cap="none"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s-ES" sz="1200" b="1" u="none" strike="noStrike" cap="none" dirty="0">
                          <a:solidFill>
                            <a:srgbClr val="FF0000"/>
                          </a:solidFill>
                        </a:rPr>
                        <a:t>18:45 a 20:45 </a:t>
                      </a:r>
                      <a:r>
                        <a:rPr lang="es-ES" sz="1200" b="1" u="none" strike="noStrike" cap="none" dirty="0" err="1" smtClean="0">
                          <a:solidFill>
                            <a:srgbClr val="FF0000"/>
                          </a:solidFill>
                        </a:rPr>
                        <a:t>hs</a:t>
                      </a:r>
                      <a:endParaRPr sz="1400" u="none" strike="noStrike" cap="none"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Calibri"/>
                        <a:buNone/>
                      </a:pPr>
                      <a:r>
                        <a:rPr lang="es-ES" sz="1200" b="1" u="none" strike="noStrike" cap="none" dirty="0">
                          <a:solidFill>
                            <a:srgbClr val="FF0000"/>
                          </a:solidFill>
                        </a:rPr>
                        <a:t>CET 32 – Aula 3</a:t>
                      </a:r>
                      <a:endParaRPr sz="1200" b="1" u="none" strike="noStrike" cap="none" dirty="0"/>
                    </a:p>
                  </a:txBody>
                  <a:tcPr marL="53500" marR="53500" marT="0" marB="0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2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-ES" sz="1200" b="1" u="none" strike="noStrike" cap="none" dirty="0">
                          <a:solidFill>
                            <a:srgbClr val="C00000"/>
                          </a:solidFill>
                        </a:rPr>
                        <a:t>PRÁCTICA</a:t>
                      </a:r>
                      <a:r>
                        <a:rPr lang="es-ES" sz="1200" b="1" u="none" strike="noStrike" cap="none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PROFESIONALIZANTE III</a:t>
                      </a:r>
                      <a:endParaRPr sz="1200" b="1" u="none" strike="noStrike" cap="none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-ES" sz="1200" b="1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Prof. </a:t>
                      </a:r>
                      <a:r>
                        <a:rPr lang="es-AR" sz="1200" b="1" u="none" strike="noStrike" cap="none" dirty="0" smtClean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Lisandro MANAVELLA</a:t>
                      </a:r>
                      <a:endParaRPr sz="1400" u="none" strike="noStrike" cap="none" dirty="0"/>
                    </a:p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-ES" sz="1200" b="1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(5,00 </a:t>
                      </a:r>
                      <a:r>
                        <a:rPr lang="es-ES" sz="1200" b="1" u="none" strike="noStrike" cap="none" dirty="0" err="1" smtClean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hs</a:t>
                      </a:r>
                      <a:r>
                        <a:rPr lang="es-ES" sz="1200" b="1" u="none" strike="noStrike" cap="none" dirty="0" smtClean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)</a:t>
                      </a:r>
                      <a:endParaRPr sz="1400" u="none" strike="noStrike" cap="none" dirty="0"/>
                    </a:p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-ES" sz="1200" b="1" u="none" strike="noStrike" cap="none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18: 45 a 23:45 </a:t>
                      </a:r>
                      <a:r>
                        <a:rPr lang="es-ES" sz="1200" b="1" u="none" strike="noStrike" cap="none" dirty="0" err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hs</a:t>
                      </a:r>
                      <a:r>
                        <a:rPr lang="es-ES" sz="1200" b="1" u="none" strike="noStrike" cap="none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.</a:t>
                      </a:r>
                      <a:endParaRPr sz="1400" u="none" strike="noStrike" cap="none" dirty="0"/>
                    </a:p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-ES" sz="1200" b="1" u="none" strike="noStrike" cap="none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CET 32 - Aula Taller</a:t>
                      </a:r>
                      <a:endParaRPr sz="1400" u="none" strike="noStrike" cap="none" dirty="0"/>
                    </a:p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-ES" sz="1200" b="1" u="none" strike="noStrike" cap="none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Ala 1</a:t>
                      </a:r>
                      <a:endParaRPr sz="1200" b="1" u="none" strike="noStrike" cap="none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3500" marR="53500" marT="0" marB="0" anchor="ctr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AE5F1"/>
                    </a:solidFill>
                  </a:tcPr>
                </a:tc>
              </a:tr>
              <a:tr h="764650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200"/>
                        <a:buFont typeface="Calibri"/>
                        <a:buNone/>
                      </a:pPr>
                      <a:r>
                        <a:rPr lang="es-ES" sz="1200" b="1" u="none" strike="noStrike" cap="none" dirty="0">
                          <a:solidFill>
                            <a:srgbClr val="C00000"/>
                          </a:solidFill>
                        </a:rPr>
                        <a:t>CONTABILIDAD APLICADA</a:t>
                      </a:r>
                      <a:endParaRPr sz="1400" b="1" u="none" strike="noStrike" cap="none" dirty="0">
                        <a:solidFill>
                          <a:schemeClr val="lt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s-ES" sz="1200" b="1" u="none" strike="noStrike" cap="none" dirty="0"/>
                        <a:t>Prof. </a:t>
                      </a:r>
                      <a:r>
                        <a:rPr lang="es-ES" sz="1200" b="1" u="none" strike="noStrike" cap="none" dirty="0" smtClean="0"/>
                        <a:t>Florencia</a:t>
                      </a:r>
                      <a:r>
                        <a:rPr lang="es-ES" sz="1200" b="1" u="none" strike="noStrike" cap="none" baseline="0" dirty="0" smtClean="0"/>
                        <a:t> MOIRAGHI</a:t>
                      </a:r>
                      <a:endParaRPr sz="1200" b="1" u="none" strike="noStrike" cap="none" dirty="0"/>
                    </a:p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s-ES" sz="1200" b="1" u="none" strike="noStrike" cap="none" dirty="0"/>
                        <a:t>(2,00 </a:t>
                      </a:r>
                      <a:r>
                        <a:rPr lang="es-ES" sz="1200" b="1" u="none" strike="noStrike" cap="none" dirty="0" err="1" smtClean="0"/>
                        <a:t>hs</a:t>
                      </a:r>
                      <a:r>
                        <a:rPr lang="es-ES" sz="1200" b="1" u="none" strike="noStrike" cap="none" dirty="0" smtClean="0"/>
                        <a:t>)</a:t>
                      </a:r>
                      <a:endParaRPr sz="1400" b="1" u="none" strike="noStrike" cap="none" dirty="0">
                        <a:solidFill>
                          <a:schemeClr val="lt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Calibri"/>
                        <a:buNone/>
                      </a:pPr>
                      <a:r>
                        <a:rPr lang="es-ES" sz="1200" b="1" u="none" strike="noStrike" cap="none" dirty="0">
                          <a:solidFill>
                            <a:srgbClr val="FF0000"/>
                          </a:solidFill>
                        </a:rPr>
                        <a:t> 20:45 a 22:45 </a:t>
                      </a:r>
                      <a:r>
                        <a:rPr lang="es-ES" sz="1200" b="1" u="none" strike="noStrike" cap="none" dirty="0" err="1" smtClean="0">
                          <a:solidFill>
                            <a:srgbClr val="FF0000"/>
                          </a:solidFill>
                        </a:rPr>
                        <a:t>hs</a:t>
                      </a:r>
                      <a:endParaRPr sz="1400" b="1" u="none" strike="noStrike" cap="none" dirty="0">
                        <a:solidFill>
                          <a:schemeClr val="lt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Calibri"/>
                        <a:buNone/>
                      </a:pPr>
                      <a:r>
                        <a:rPr lang="es-ES" sz="1200" b="1" u="none" strike="noStrike" cap="none" dirty="0">
                          <a:solidFill>
                            <a:srgbClr val="FF0000"/>
                          </a:solidFill>
                        </a:rPr>
                        <a:t>CET 32 – Aula 3</a:t>
                      </a:r>
                      <a:endParaRPr dirty="0"/>
                    </a:p>
                  </a:txBody>
                  <a:tcPr marL="53500" marR="535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2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200"/>
                        <a:buFont typeface="Calibri"/>
                        <a:buNone/>
                      </a:pPr>
                      <a:r>
                        <a:rPr lang="es-ES" sz="1200" b="1" u="none" strike="noStrike" cap="none" dirty="0">
                          <a:solidFill>
                            <a:srgbClr val="C00000"/>
                          </a:solidFill>
                        </a:rPr>
                        <a:t>INGLÉS</a:t>
                      </a:r>
                      <a:r>
                        <a:rPr lang="es-ES" sz="1200" b="1" u="none" strike="noStrike" cap="none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s-ES" sz="1200" b="1" u="none" strike="noStrike" cap="none" dirty="0">
                          <a:solidFill>
                            <a:srgbClr val="C00000"/>
                          </a:solidFill>
                        </a:rPr>
                        <a:t>GASTRONÓMICO</a:t>
                      </a:r>
                      <a:endParaRPr sz="1200" b="1" u="none" strike="noStrike" cap="none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s-ES" sz="1200" b="1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Prof. Mariana BELLINA</a:t>
                      </a:r>
                      <a:endParaRPr sz="1200" b="1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s-ES" sz="1200" b="1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(2,00 </a:t>
                      </a:r>
                      <a:r>
                        <a:rPr lang="es-ES" sz="1200" b="1" u="none" strike="noStrike" cap="none" dirty="0" err="1" smtClean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hs</a:t>
                      </a:r>
                      <a:r>
                        <a:rPr lang="es-ES" sz="1200" b="1" u="none" strike="noStrike" cap="none" dirty="0" smtClean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)</a:t>
                      </a:r>
                      <a:endParaRPr sz="1400" u="none" strike="noStrike" cap="none"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Calibri"/>
                        <a:buNone/>
                      </a:pPr>
                      <a:r>
                        <a:rPr lang="es-ES" sz="1200" b="1" u="none" strike="noStrike" cap="none" dirty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es-ES" sz="1200" b="1" dirty="0">
                          <a:solidFill>
                            <a:srgbClr val="FF0000"/>
                          </a:solidFill>
                        </a:rPr>
                        <a:t>0</a:t>
                      </a:r>
                      <a:r>
                        <a:rPr lang="es-ES" sz="1200" b="1" u="none" strike="noStrike" cap="none" dirty="0">
                          <a:solidFill>
                            <a:srgbClr val="FF0000"/>
                          </a:solidFill>
                        </a:rPr>
                        <a:t>:45 a 2</a:t>
                      </a:r>
                      <a:r>
                        <a:rPr lang="es-ES" sz="1200" b="1" dirty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es-ES" sz="1200" b="1" u="none" strike="noStrike" cap="none" dirty="0">
                          <a:solidFill>
                            <a:srgbClr val="FF0000"/>
                          </a:solidFill>
                        </a:rPr>
                        <a:t>:45 </a:t>
                      </a:r>
                      <a:r>
                        <a:rPr lang="es-ES" sz="1200" b="1" u="none" strike="noStrike" cap="none" dirty="0" err="1" smtClean="0">
                          <a:solidFill>
                            <a:srgbClr val="FF0000"/>
                          </a:solidFill>
                        </a:rPr>
                        <a:t>hs</a:t>
                      </a:r>
                      <a:endParaRPr sz="1200" b="1" u="none" strike="noStrike" cap="none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Calibri"/>
                        <a:buNone/>
                      </a:pPr>
                      <a:r>
                        <a:rPr lang="es-ES" sz="1200" b="1" u="none" strike="noStrike" cap="none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CET 32 – Aula 3</a:t>
                      </a:r>
                      <a:endParaRPr sz="1200" b="1" u="none" strike="noStrike" cap="none" dirty="0">
                        <a:solidFill>
                          <a:srgbClr val="FF0000"/>
                        </a:solidFill>
                      </a:endParaRPr>
                    </a:p>
                  </a:txBody>
                  <a:tcPr marL="53500" marR="53500" marT="0" marB="0" anchor="ctr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  <a:tr h="793725"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s-ES" sz="1200" u="none" strike="noStrike" cap="none" dirty="0">
                          <a:solidFill>
                            <a:srgbClr val="C00000"/>
                          </a:solidFill>
                        </a:rPr>
                        <a:t>COCINA REGIONAL</a:t>
                      </a:r>
                      <a:endParaRPr sz="1200" u="none" strike="noStrike" cap="none" dirty="0">
                        <a:solidFill>
                          <a:srgbClr val="C00000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s-ES" sz="1200" u="none" strike="noStrike" cap="none" dirty="0">
                          <a:solidFill>
                            <a:schemeClr val="dk1"/>
                          </a:solidFill>
                        </a:rPr>
                        <a:t>Prof. Brian MAIDANA MACIEL</a:t>
                      </a:r>
                      <a:endParaRPr sz="1200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s-ES" sz="1200" u="none" strike="noStrike" cap="none" dirty="0">
                          <a:solidFill>
                            <a:schemeClr val="dk1"/>
                          </a:solidFill>
                        </a:rPr>
                        <a:t>( 3,00 </a:t>
                      </a:r>
                      <a:r>
                        <a:rPr lang="es-ES" sz="1200" u="none" strike="noStrike" cap="none" dirty="0" err="1" smtClean="0">
                          <a:solidFill>
                            <a:schemeClr val="dk1"/>
                          </a:solidFill>
                        </a:rPr>
                        <a:t>hs</a:t>
                      </a:r>
                      <a:r>
                        <a:rPr lang="es-ES" sz="1200" u="none" strike="noStrike" cap="none" dirty="0" smtClean="0">
                          <a:solidFill>
                            <a:schemeClr val="dk1"/>
                          </a:solidFill>
                        </a:rPr>
                        <a:t>.)</a:t>
                      </a:r>
                      <a:endParaRPr sz="1200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 dirty="0">
                        <a:solidFill>
                          <a:srgbClr val="E36C09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Calibri"/>
                        <a:buNone/>
                      </a:pPr>
                      <a:r>
                        <a:rPr lang="es-ES" sz="1200" u="none" strike="noStrike" cap="none" dirty="0">
                          <a:solidFill>
                            <a:srgbClr val="FF0000"/>
                          </a:solidFill>
                        </a:rPr>
                        <a:t>20:45 a 23:45 horas</a:t>
                      </a:r>
                      <a:endParaRPr sz="1400" b="0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Calibri"/>
                        <a:buNone/>
                      </a:pPr>
                      <a:r>
                        <a:rPr lang="es-ES" sz="1200" u="none" strike="noStrike" cap="none" dirty="0">
                          <a:solidFill>
                            <a:srgbClr val="FF0000"/>
                          </a:solidFill>
                        </a:rPr>
                        <a:t>CET 32 -  Aula Taller </a:t>
                      </a:r>
                      <a:endParaRPr sz="1400" b="0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Calibri"/>
                        <a:buNone/>
                      </a:pPr>
                      <a:endParaRPr sz="1200" b="1" u="none" strike="noStrike" cap="none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3500" marR="535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AE5F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  <a:tr h="1153925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-ES" sz="1200" b="1" u="none" strike="noStrike" cap="none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BARMAN</a:t>
                      </a:r>
                      <a:endParaRPr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-ES" sz="1200" b="1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Prof. Brian MAIDANA </a:t>
                      </a:r>
                      <a:r>
                        <a:rPr lang="es-ES" sz="1200" b="1" u="none" strike="noStrike" cap="none" dirty="0" smtClean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MACIEL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-ES" sz="1200" b="1" u="none" strike="noStrike" cap="none" dirty="0" smtClean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(1,00 </a:t>
                      </a:r>
                      <a:r>
                        <a:rPr lang="es-ES" sz="1200" b="1" u="none" strike="noStrike" cap="none" dirty="0" err="1" smtClean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hs</a:t>
                      </a:r>
                      <a:r>
                        <a:rPr lang="es-ES" sz="1200" b="1" u="none" strike="noStrike" cap="none" dirty="0" smtClean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)</a:t>
                      </a:r>
                      <a:endParaRPr sz="1200" b="1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-ES" sz="1200" b="1" u="none" strike="noStrike" cap="none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22:45 a 23:45 </a:t>
                      </a:r>
                      <a:r>
                        <a:rPr lang="es-ES" sz="1200" b="1" u="none" strike="noStrike" cap="none" dirty="0" err="1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hs</a:t>
                      </a:r>
                      <a:endParaRPr sz="1200" b="1" u="none" strike="noStrike" cap="none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-ES" sz="1200" b="1" dirty="0">
                          <a:solidFill>
                            <a:srgbClr val="FF0000"/>
                          </a:solidFill>
                        </a:rPr>
                        <a:t>Aula Taller Cocina</a:t>
                      </a:r>
                      <a:endParaRPr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53500" marR="5350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AE5F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2" name="Google Shape;112;p2"/>
          <p:cNvGraphicFramePr/>
          <p:nvPr/>
        </p:nvGraphicFramePr>
        <p:xfrm>
          <a:off x="0" y="1340768"/>
          <a:ext cx="9906000" cy="457210"/>
        </p:xfrm>
        <a:graphic>
          <a:graphicData uri="http://schemas.openxmlformats.org/drawingml/2006/table">
            <a:tbl>
              <a:tblPr firstRow="1" bandRow="1">
                <a:noFill/>
                <a:tableStyleId>{D4B6A8CD-4974-44C1-89DA-1892CE97439D}</a:tableStyleId>
              </a:tblPr>
              <a:tblGrid>
                <a:gridCol w="9906000"/>
              </a:tblGrid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s-ES" sz="2400" u="none" strike="noStrike" cap="none">
                          <a:solidFill>
                            <a:schemeClr val="dk1"/>
                          </a:solidFill>
                          <a:latin typeface="Bodoni"/>
                          <a:ea typeface="Bodoni"/>
                          <a:cs typeface="Bodoni"/>
                          <a:sym typeface="Bodoni"/>
                        </a:rPr>
                        <a:t>3° AÑO - </a:t>
                      </a:r>
                      <a:r>
                        <a:rPr lang="es-ES" sz="2400" u="none" strike="noStrike" cap="none">
                          <a:solidFill>
                            <a:schemeClr val="lt1"/>
                          </a:solidFill>
                          <a:latin typeface="Bodoni"/>
                          <a:ea typeface="Bodoni"/>
                          <a:cs typeface="Bodoni"/>
                          <a:sym typeface="Bodoni"/>
                        </a:rPr>
                        <a:t>COMISIÓN  2</a:t>
                      </a:r>
                      <a:endParaRPr sz="2400" u="none" strike="noStrike" cap="none">
                        <a:solidFill>
                          <a:schemeClr val="lt1"/>
                        </a:solidFill>
                        <a:latin typeface="Bodoni"/>
                        <a:ea typeface="Bodoni"/>
                        <a:cs typeface="Bodoni"/>
                        <a:sym typeface="Bodoni"/>
                      </a:endParaRPr>
                    </a:p>
                  </a:txBody>
                  <a:tcPr marL="91450" marR="91450" marT="45725" marB="45725">
                    <a:solidFill>
                      <a:srgbClr val="E36C09"/>
                    </a:solidFill>
                  </a:tcPr>
                </a:tc>
              </a:tr>
            </a:tbl>
          </a:graphicData>
        </a:graphic>
      </p:graphicFrame>
      <p:grpSp>
        <p:nvGrpSpPr>
          <p:cNvPr id="113" name="Google Shape;113;p2"/>
          <p:cNvGrpSpPr/>
          <p:nvPr/>
        </p:nvGrpSpPr>
        <p:grpSpPr>
          <a:xfrm>
            <a:off x="128465" y="7065818"/>
            <a:ext cx="9693155" cy="410033"/>
            <a:chOff x="-15552" y="6742679"/>
            <a:chExt cx="9909175" cy="213403"/>
          </a:xfrm>
        </p:grpSpPr>
        <p:sp>
          <p:nvSpPr>
            <p:cNvPr id="114" name="Google Shape;114;p2"/>
            <p:cNvSpPr/>
            <p:nvPr/>
          </p:nvSpPr>
          <p:spPr>
            <a:xfrm>
              <a:off x="1503278" y="6742680"/>
              <a:ext cx="7138938" cy="213401"/>
            </a:xfrm>
            <a:prstGeom prst="rect">
              <a:avLst/>
            </a:prstGeom>
            <a:solidFill>
              <a:srgbClr val="376092"/>
            </a:solidFill>
            <a:ln w="25400" cap="flat" cmpd="sng">
              <a:solidFill>
                <a:srgbClr val="385D8A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244800" tIns="122400" rIns="244800" bIns="1224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" name="Google Shape;115;p2"/>
            <p:cNvSpPr/>
            <p:nvPr/>
          </p:nvSpPr>
          <p:spPr>
            <a:xfrm>
              <a:off x="-15552" y="6742679"/>
              <a:ext cx="1546225" cy="213402"/>
            </a:xfrm>
            <a:prstGeom prst="rect">
              <a:avLst/>
            </a:prstGeom>
            <a:solidFill>
              <a:srgbClr val="E46C0A"/>
            </a:solidFill>
            <a:ln w="25400" cap="flat" cmpd="sng">
              <a:solidFill>
                <a:srgbClr val="E46C0A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244800" tIns="122400" rIns="244800" bIns="1224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" name="Google Shape;116;p2"/>
            <p:cNvSpPr/>
            <p:nvPr/>
          </p:nvSpPr>
          <p:spPr>
            <a:xfrm>
              <a:off x="8589928" y="6742680"/>
              <a:ext cx="1303695" cy="213402"/>
            </a:xfrm>
            <a:prstGeom prst="rect">
              <a:avLst/>
            </a:prstGeom>
            <a:solidFill>
              <a:srgbClr val="92D050"/>
            </a:solidFill>
            <a:ln w="25400" cap="flat" cmpd="sng">
              <a:solidFill>
                <a:srgbClr val="92D05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244800" tIns="122400" rIns="244800" bIns="1224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7" name="Google Shape;117;p2"/>
          <p:cNvSpPr/>
          <p:nvPr/>
        </p:nvSpPr>
        <p:spPr>
          <a:xfrm>
            <a:off x="1520452" y="-11973"/>
            <a:ext cx="7138938" cy="1320800"/>
          </a:xfrm>
          <a:prstGeom prst="rect">
            <a:avLst/>
          </a:prstGeom>
          <a:solidFill>
            <a:srgbClr val="376092"/>
          </a:solidFill>
          <a:ln w="25400" cap="flat" cmpd="sng">
            <a:solidFill>
              <a:srgbClr val="385D8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244750" tIns="122375" rIns="244750" bIns="1223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p2"/>
          <p:cNvSpPr txBox="1"/>
          <p:nvPr/>
        </p:nvSpPr>
        <p:spPr>
          <a:xfrm>
            <a:off x="1219115" y="0"/>
            <a:ext cx="7392988" cy="739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4800" tIns="122400" rIns="244800" bIns="1224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Bodoni"/>
              <a:buNone/>
            </a:pPr>
            <a:r>
              <a:rPr lang="es-ES" sz="3200" b="1" i="0" u="none" strike="noStrike" cap="none">
                <a:solidFill>
                  <a:srgbClr val="FFFFFF"/>
                </a:solidFill>
                <a:latin typeface="Bodoni"/>
                <a:ea typeface="Bodoni"/>
                <a:cs typeface="Bodoni"/>
                <a:sym typeface="Bodoni"/>
              </a:rPr>
              <a:t>HORARIOS DE CURSADAS</a:t>
            </a:r>
            <a:endParaRPr sz="3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9" name="Google Shape;119;p2"/>
          <p:cNvSpPr txBox="1"/>
          <p:nvPr/>
        </p:nvSpPr>
        <p:spPr>
          <a:xfrm>
            <a:off x="1391474" y="796039"/>
            <a:ext cx="7396894" cy="5385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900"/>
              <a:buFont typeface="Calibri"/>
              <a:buNone/>
            </a:pPr>
            <a:r>
              <a:rPr lang="es-ES" sz="29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TECNICATURA SUPERIOR EN GASTRONOMÍA</a:t>
            </a:r>
            <a:endParaRPr sz="2900" b="1" i="0" u="none" strike="noStrike" cap="none">
              <a:solidFill>
                <a:srgbClr val="E36C09"/>
              </a:solidFill>
              <a:latin typeface="Bodoni"/>
              <a:ea typeface="Bodoni"/>
              <a:cs typeface="Bodoni"/>
              <a:sym typeface="Bodon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336</Words>
  <Application>Microsoft Office PowerPoint</Application>
  <PresentationFormat>A4 (210 x 297 mm)</PresentationFormat>
  <Paragraphs>125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Times New Roman</vt:lpstr>
      <vt:lpstr>Arial</vt:lpstr>
      <vt:lpstr>Bodoni</vt:lpstr>
      <vt:lpstr>Calibri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cp:lastModifiedBy>Cuenta Microsoft</cp:lastModifiedBy>
  <cp:revision>3</cp:revision>
  <dcterms:modified xsi:type="dcterms:W3CDTF">2025-09-07T03:16:35Z</dcterms:modified>
</cp:coreProperties>
</file>