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9813"/>
  <p:embeddedFontLst>
    <p:embeddedFont>
      <p:font typeface="Bodoni" panose="020B0604020202020204" charset="0"/>
      <p:regular r:id="rId5"/>
      <p:bold r:id="rId6"/>
      <p:italic r:id="rId7"/>
      <p:boldItalic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kpYlyPXwD4CYjfmkUdwBRjpXM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D27457C-B731-45AF-B0EE-203CE0516E50}">
  <a:tblStyle styleId="{0D27457C-B731-45AF-B0EE-203CE0516E5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-1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092" y="1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35531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51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79160" y="4716084"/>
            <a:ext cx="5439355" cy="4469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2:notes"/>
          <p:cNvSpPr txBox="1">
            <a:spLocks noGrp="1"/>
          </p:cNvSpPr>
          <p:nvPr>
            <p:ph type="sldNum" idx="12"/>
          </p:nvPr>
        </p:nvSpPr>
        <p:spPr>
          <a:xfrm>
            <a:off x="3850092" y="9432167"/>
            <a:ext cx="2946065" cy="496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225" tIns="44100" rIns="88225" bIns="441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E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26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6061869" y="1993109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1150145" y="-338929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536576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5448301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872972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495301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520452" y="-11973"/>
            <a:ext cx="7138938" cy="1320800"/>
          </a:xfrm>
          <a:prstGeom prst="rect">
            <a:avLst/>
          </a:prstGeom>
          <a:solidFill>
            <a:srgbClr val="37609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" y="0"/>
            <a:ext cx="1546225" cy="1320800"/>
          </a:xfrm>
          <a:prstGeom prst="rect">
            <a:avLst/>
          </a:prstGeom>
          <a:solidFill>
            <a:srgbClr val="E46C0A"/>
          </a:solidFill>
          <a:ln w="25400" cap="flat" cmpd="sng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logo-ifdc-png-bl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465" y="11238"/>
            <a:ext cx="1296143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8453463" y="0"/>
            <a:ext cx="1455714" cy="1320800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1° C.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4" name="Google Shape;94;p1"/>
          <p:cNvGraphicFramePr/>
          <p:nvPr>
            <p:extLst>
              <p:ext uri="{D42A27DB-BD31-4B8C-83A1-F6EECF244321}">
                <p14:modId xmlns:p14="http://schemas.microsoft.com/office/powerpoint/2010/main" val="2659637541"/>
              </p:ext>
            </p:extLst>
          </p:nvPr>
        </p:nvGraphicFramePr>
        <p:xfrm>
          <a:off x="0" y="1346106"/>
          <a:ext cx="9906000" cy="457210"/>
        </p:xfrm>
        <a:graphic>
          <a:graphicData uri="http://schemas.openxmlformats.org/drawingml/2006/table">
            <a:tbl>
              <a:tblPr firstRow="1" bandRow="1">
                <a:noFill/>
                <a:tableStyleId>{0D27457C-B731-45AF-B0EE-203CE0516E50}</a:tableStyleId>
              </a:tblPr>
              <a:tblGrid>
                <a:gridCol w="990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s-ES" sz="2400" u="none" strike="noStrike" cap="none" dirty="0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2° AÑO - </a:t>
                      </a:r>
                      <a:r>
                        <a:rPr lang="es-ES" sz="2400" u="none" strike="noStrike" cap="none" dirty="0">
                          <a:solidFill>
                            <a:schemeClr val="lt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COMISIÓN  1</a:t>
                      </a:r>
                      <a:endParaRPr sz="2400" u="none" strike="noStrike" cap="none" dirty="0">
                        <a:solidFill>
                          <a:schemeClr val="lt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91450" marR="91450" marT="45725" marB="45725">
                    <a:solidFill>
                      <a:srgbClr val="538C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0" name="Google Shape;100;p1"/>
          <p:cNvSpPr txBox="1"/>
          <p:nvPr/>
        </p:nvSpPr>
        <p:spPr>
          <a:xfrm>
            <a:off x="1290558" y="797119"/>
            <a:ext cx="7396894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Calibri"/>
              <a:buNone/>
            </a:pPr>
            <a:r>
              <a:rPr lang="es-ES" sz="29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TECNICATURA SUPERIOR EN GASTRONOMÍA</a:t>
            </a:r>
            <a:endParaRPr sz="29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None/>
            </a:pPr>
            <a:endParaRPr sz="2900" b="1" i="0" u="none" strike="noStrike" cap="none" dirty="0">
              <a:solidFill>
                <a:srgbClr val="E36C09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219115" y="0"/>
            <a:ext cx="7392988" cy="739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4800" tIns="122400" rIns="244800" bIns="122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Bodoni"/>
              <a:buNone/>
            </a:pPr>
            <a:r>
              <a:rPr lang="es-ES" sz="3200" b="1" i="0" u="none" strike="noStrike" cap="none" dirty="0">
                <a:solidFill>
                  <a:srgbClr val="FFFFFF"/>
                </a:solidFill>
                <a:latin typeface="Bodoni"/>
                <a:ea typeface="Bodoni"/>
                <a:cs typeface="Bodoni"/>
                <a:sym typeface="Bodoni"/>
              </a:rPr>
              <a:t>HORARIOS DE CURSADAS</a:t>
            </a:r>
            <a:endParaRPr sz="3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202713"/>
              </p:ext>
            </p:extLst>
          </p:nvPr>
        </p:nvGraphicFramePr>
        <p:xfrm>
          <a:off x="6188" y="1813955"/>
          <a:ext cx="9893623" cy="5521464"/>
        </p:xfrm>
        <a:graphic>
          <a:graphicData uri="http://schemas.openxmlformats.org/drawingml/2006/table">
            <a:tbl>
              <a:tblPr firstRow="1" firstCol="1" bandRow="1"/>
              <a:tblGrid>
                <a:gridCol w="188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1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5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30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LUNES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MARTES</a:t>
                      </a:r>
                      <a:endParaRPr lang="es-A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MIÈRCOLES</a:t>
                      </a:r>
                      <a:endParaRPr lang="es-A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JUEVES</a:t>
                      </a:r>
                      <a:endParaRPr lang="es-A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VIERNES</a:t>
                      </a:r>
                      <a:endParaRPr lang="es-A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0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FRANCÉS GASTRONÓMICO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Carolina PIGNOL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18:30 a 20:30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(Virtual) 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IFDC – Aula 1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PASTELERÍA Y REPOSTERÍA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Ezequiel TARRUELLA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(Suplente 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Antonella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VIDONI)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22:45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32 - Aula Taller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PRÁCTICA DE SERVICIO DE SALÓN I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Lisandro MANAVELLA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22:45 horas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Confitería/Aula 4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PRÁCTICA PROFESIONALIZANTE II 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Brian MAIDANA MACIEL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(5,00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23:45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32 - Aula Taller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Ala 2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COSTOS Y PRESUPUESTOS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Liliana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Ariettti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21:45 horas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32 -  Aula 2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2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ENOLOGÍA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Belén DEVIA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20:30 a 23:30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IFDC – Aula 1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ALTA COCINA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………….. 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22:45 a 23:45 horas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1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ALTA COCINA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………….. 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21:45 a 23:45 horas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2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145" marR="5914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6" name="Google Shape;95;p1"/>
          <p:cNvGrpSpPr/>
          <p:nvPr/>
        </p:nvGrpSpPr>
        <p:grpSpPr>
          <a:xfrm>
            <a:off x="-70337" y="6623639"/>
            <a:ext cx="10010481" cy="466478"/>
            <a:chOff x="0" y="0"/>
            <a:chExt cx="9909175" cy="213403"/>
          </a:xfrm>
        </p:grpSpPr>
        <p:sp>
          <p:nvSpPr>
            <p:cNvPr id="17" name="Google Shape;96;p1"/>
            <p:cNvSpPr/>
            <p:nvPr/>
          </p:nvSpPr>
          <p:spPr>
            <a:xfrm>
              <a:off x="1518830" y="1"/>
              <a:ext cx="7138938" cy="213401"/>
            </a:xfrm>
            <a:prstGeom prst="rect">
              <a:avLst/>
            </a:prstGeom>
            <a:solidFill>
              <a:srgbClr val="376092"/>
            </a:solidFill>
            <a:ln w="24425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Google Shape;97;p1"/>
            <p:cNvSpPr/>
            <p:nvPr/>
          </p:nvSpPr>
          <p:spPr>
            <a:xfrm>
              <a:off x="0" y="0"/>
              <a:ext cx="1546225" cy="213402"/>
            </a:xfrm>
            <a:prstGeom prst="rect">
              <a:avLst/>
            </a:prstGeom>
            <a:solidFill>
              <a:srgbClr val="E46C0A"/>
            </a:solidFill>
            <a:ln w="24425" cap="flat" cmpd="sng">
              <a:solidFill>
                <a:srgbClr val="E46C0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Google Shape;98;p1"/>
            <p:cNvSpPr/>
            <p:nvPr/>
          </p:nvSpPr>
          <p:spPr>
            <a:xfrm>
              <a:off x="8605480" y="1"/>
              <a:ext cx="1303695" cy="213402"/>
            </a:xfrm>
            <a:prstGeom prst="rect">
              <a:avLst/>
            </a:prstGeom>
            <a:solidFill>
              <a:srgbClr val="92D050"/>
            </a:solidFill>
            <a:ln w="24425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/>
          <p:nvPr/>
        </p:nvSpPr>
        <p:spPr>
          <a:xfrm>
            <a:off x="1486470" y="0"/>
            <a:ext cx="7138938" cy="1320800"/>
          </a:xfrm>
          <a:prstGeom prst="rect">
            <a:avLst/>
          </a:prstGeom>
          <a:solidFill>
            <a:srgbClr val="37609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1" y="0"/>
            <a:ext cx="1546225" cy="1320800"/>
          </a:xfrm>
          <a:prstGeom prst="rect">
            <a:avLst/>
          </a:prstGeom>
          <a:solidFill>
            <a:srgbClr val="E46C0A"/>
          </a:solidFill>
          <a:ln w="25400" cap="flat" cmpd="sng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2" descr="logo-ifdc-png-bl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465" y="11238"/>
            <a:ext cx="1296143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"/>
          <p:cNvSpPr/>
          <p:nvPr/>
        </p:nvSpPr>
        <p:spPr>
          <a:xfrm>
            <a:off x="8453463" y="0"/>
            <a:ext cx="1455714" cy="1320800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E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1° C.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2" name="Google Shape;112;p2"/>
          <p:cNvGraphicFramePr/>
          <p:nvPr/>
        </p:nvGraphicFramePr>
        <p:xfrm>
          <a:off x="0" y="1391018"/>
          <a:ext cx="9906000" cy="457210"/>
        </p:xfrm>
        <a:graphic>
          <a:graphicData uri="http://schemas.openxmlformats.org/drawingml/2006/table">
            <a:tbl>
              <a:tblPr firstRow="1" bandRow="1">
                <a:noFill/>
                <a:tableStyleId>{0D27457C-B731-45AF-B0EE-203CE0516E50}</a:tableStyleId>
              </a:tblPr>
              <a:tblGrid>
                <a:gridCol w="990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s-ES" sz="2400" u="none" strike="noStrike" cap="none" dirty="0">
                          <a:solidFill>
                            <a:schemeClr val="dk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2° AÑO - </a:t>
                      </a:r>
                      <a:r>
                        <a:rPr lang="es-ES" sz="2400" u="none" strike="noStrike" cap="none" dirty="0">
                          <a:solidFill>
                            <a:schemeClr val="lt1"/>
                          </a:solidFill>
                          <a:latin typeface="Bodoni"/>
                          <a:ea typeface="Bodoni"/>
                          <a:cs typeface="Bodoni"/>
                          <a:sym typeface="Bodoni"/>
                        </a:rPr>
                        <a:t>COMISIÓN  2</a:t>
                      </a:r>
                      <a:endParaRPr sz="2400" u="none" strike="noStrike" cap="none" dirty="0">
                        <a:solidFill>
                          <a:schemeClr val="lt1"/>
                        </a:solidFill>
                        <a:latin typeface="Bodoni"/>
                        <a:ea typeface="Bodoni"/>
                        <a:cs typeface="Bodoni"/>
                        <a:sym typeface="Bodoni"/>
                      </a:endParaRPr>
                    </a:p>
                  </a:txBody>
                  <a:tcPr marL="91450" marR="91450" marT="45725" marB="45725">
                    <a:solidFill>
                      <a:srgbClr val="538C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3" name="Google Shape;113;p2"/>
          <p:cNvGrpSpPr/>
          <p:nvPr/>
        </p:nvGrpSpPr>
        <p:grpSpPr>
          <a:xfrm>
            <a:off x="-16072" y="6679357"/>
            <a:ext cx="9905999" cy="382824"/>
            <a:chOff x="-15552" y="6742679"/>
            <a:chExt cx="9909175" cy="213403"/>
          </a:xfrm>
        </p:grpSpPr>
        <p:sp>
          <p:nvSpPr>
            <p:cNvPr id="114" name="Google Shape;114;p2"/>
            <p:cNvSpPr/>
            <p:nvPr/>
          </p:nvSpPr>
          <p:spPr>
            <a:xfrm>
              <a:off x="1503278" y="6742680"/>
              <a:ext cx="7138800" cy="213300"/>
            </a:xfrm>
            <a:prstGeom prst="rect">
              <a:avLst/>
            </a:prstGeom>
            <a:solidFill>
              <a:srgbClr val="376092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775" tIns="122375" rIns="244775" bIns="1223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15552" y="6742679"/>
              <a:ext cx="1546225" cy="213402"/>
            </a:xfrm>
            <a:prstGeom prst="rect">
              <a:avLst/>
            </a:prstGeom>
            <a:solidFill>
              <a:srgbClr val="E46C0A"/>
            </a:solidFill>
            <a:ln w="25400" cap="flat" cmpd="sng">
              <a:solidFill>
                <a:srgbClr val="E46C0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775" tIns="122375" rIns="244775" bIns="1223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589928" y="6742680"/>
              <a:ext cx="1303695" cy="213402"/>
            </a:xfrm>
            <a:prstGeom prst="rect">
              <a:avLst/>
            </a:prstGeom>
            <a:solidFill>
              <a:srgbClr val="92D050"/>
            </a:solidFill>
            <a:ln w="25400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44775" tIns="122375" rIns="244775" bIns="1223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2"/>
          <p:cNvSpPr/>
          <p:nvPr/>
        </p:nvSpPr>
        <p:spPr>
          <a:xfrm>
            <a:off x="1520452" y="-11973"/>
            <a:ext cx="7138938" cy="1320800"/>
          </a:xfrm>
          <a:prstGeom prst="rect">
            <a:avLst/>
          </a:prstGeom>
          <a:solidFill>
            <a:srgbClr val="37609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44750" tIns="122375" rIns="244750" bIns="122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1219115" y="0"/>
            <a:ext cx="7392988" cy="739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4800" tIns="122400" rIns="244800" bIns="1224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Bodoni"/>
              <a:buNone/>
            </a:pPr>
            <a:r>
              <a:rPr lang="es-ES" sz="3200" b="1" i="0" u="none" strike="noStrike" cap="none">
                <a:solidFill>
                  <a:srgbClr val="FFFFFF"/>
                </a:solidFill>
                <a:latin typeface="Bodoni"/>
                <a:ea typeface="Bodoni"/>
                <a:cs typeface="Bodoni"/>
                <a:sym typeface="Bodoni"/>
              </a:rPr>
              <a:t>HORARIOS DE CURSADAS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1391474" y="796039"/>
            <a:ext cx="7396894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Calibri"/>
              <a:buNone/>
            </a:pPr>
            <a:r>
              <a:rPr lang="es-ES" sz="2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TECNICATURA SUPERIOR EN GASTRONOMÍA</a:t>
            </a:r>
            <a:endParaRPr sz="2900" b="1" i="0" u="none" strike="noStrike" cap="none">
              <a:solidFill>
                <a:srgbClr val="E36C09"/>
              </a:solidFill>
              <a:latin typeface="Bodoni"/>
              <a:ea typeface="Bodoni"/>
              <a:cs typeface="Bodoni"/>
              <a:sym typeface="Bodon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04010"/>
              </p:ext>
            </p:extLst>
          </p:nvPr>
        </p:nvGraphicFramePr>
        <p:xfrm>
          <a:off x="14068" y="1893342"/>
          <a:ext cx="9879083" cy="4726623"/>
        </p:xfrm>
        <a:graphic>
          <a:graphicData uri="http://schemas.openxmlformats.org/drawingml/2006/table">
            <a:tbl>
              <a:tblPr firstRow="1" firstCol="1" bandRow="1"/>
              <a:tblGrid>
                <a:gridCol w="2100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1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84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LUNES</a:t>
                      </a:r>
                      <a:endParaRPr lang="es-A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MARTES</a:t>
                      </a:r>
                      <a:endParaRPr lang="es-A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000" b="1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MIÈRCOLES</a:t>
                      </a:r>
                      <a:endParaRPr lang="es-A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JUEVES</a:t>
                      </a:r>
                      <a:endParaRPr lang="es-A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AR" sz="1000" b="1" dirty="0">
                          <a:solidFill>
                            <a:srgbClr val="E7E6E6"/>
                          </a:solidFill>
                          <a:effectLst/>
                          <a:latin typeface="Bodoni" panose="020B0604020202020204" charset="0"/>
                          <a:ea typeface="Bodoni" panose="020B0604020202020204" charset="0"/>
                          <a:cs typeface="Bodoni" panose="020B0604020202020204" charset="0"/>
                        </a:rPr>
                        <a:t>VIERNES</a:t>
                      </a:r>
                      <a:endParaRPr lang="es-A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PRÁCTICA DE SERVICIO DE SALÓN I </a:t>
                      </a:r>
                      <a:endParaRPr lang="es-AR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Lisandro MANAVELLA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18:45 a 21:45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Confitería/Aula 1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PRÁCTICA PROFESIONALIZANTE II</a:t>
                      </a:r>
                      <a:endParaRPr lang="es-A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Brian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Maidana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Maciel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(5,00 HS)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23:45 horas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32 - Aula taller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Ala I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7964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ENOLOGÍA</a:t>
                      </a:r>
                      <a:endParaRPr lang="es-AR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. Belén DEVIA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(3,00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21:45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3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FRANFCÉS GASTRONÓMICO</a:t>
                      </a:r>
                      <a:endParaRPr lang="es-AR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Carolina PIGNOL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18:45 a 20:45 horas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(Virtual)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 32 -  Aula 2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PASTELERÍA Y REPOSTERÍA</a:t>
                      </a:r>
                      <a:endParaRPr lang="es-AR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Noelia RAMIREZ PISTO</a:t>
                      </a:r>
                      <a:endParaRPr lang="es-A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(4,00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18:45 a 22:45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32 - Aula Taller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923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ALTA COCINA</a:t>
                      </a:r>
                      <a:endParaRPr lang="es-AR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…………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(2,00 HS)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 45 a 23:45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2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ALTA COCINA</a:t>
                      </a:r>
                      <a:endParaRPr lang="es-AR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…………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21:45 a 22:45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3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COSTOS Y PRESUPUESTOS</a:t>
                      </a:r>
                      <a:endParaRPr lang="es-AR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Liliana ARIETTI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(3,00 HS)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20:45 a 23:45 horas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Aula 2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806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PRÁCTICA DE SERVICIO DE SALÓN I </a:t>
                      </a:r>
                      <a:endParaRPr lang="es-AR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Prof. Lisandro MANAVELLA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(1,00 </a:t>
                      </a:r>
                      <a:r>
                        <a:rPr lang="es-ES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r>
                        <a:rPr lang="es-E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22:45 a 23:45 </a:t>
                      </a:r>
                      <a:r>
                        <a:rPr lang="es-ES" sz="1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hs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CET 32 – Confitería/ Aula 3</a:t>
                      </a:r>
                      <a:endParaRPr lang="es-A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55" marR="428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6" name="Google Shape;95;p1"/>
          <p:cNvGrpSpPr/>
          <p:nvPr/>
        </p:nvGrpSpPr>
        <p:grpSpPr>
          <a:xfrm>
            <a:off x="75567" y="8720052"/>
            <a:ext cx="9833610" cy="318769"/>
            <a:chOff x="0" y="0"/>
            <a:chExt cx="9909175" cy="213403"/>
          </a:xfrm>
        </p:grpSpPr>
        <p:sp>
          <p:nvSpPr>
            <p:cNvPr id="17" name="Google Shape;96;p1"/>
            <p:cNvSpPr/>
            <p:nvPr/>
          </p:nvSpPr>
          <p:spPr>
            <a:xfrm>
              <a:off x="1518830" y="1"/>
              <a:ext cx="7138938" cy="213401"/>
            </a:xfrm>
            <a:prstGeom prst="rect">
              <a:avLst/>
            </a:prstGeom>
            <a:solidFill>
              <a:srgbClr val="376092"/>
            </a:solidFill>
            <a:ln w="24425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Google Shape;97;p1"/>
            <p:cNvSpPr/>
            <p:nvPr/>
          </p:nvSpPr>
          <p:spPr>
            <a:xfrm>
              <a:off x="0" y="0"/>
              <a:ext cx="1546225" cy="213402"/>
            </a:xfrm>
            <a:prstGeom prst="rect">
              <a:avLst/>
            </a:prstGeom>
            <a:solidFill>
              <a:srgbClr val="E46C0A"/>
            </a:solidFill>
            <a:ln w="24425" cap="flat" cmpd="sng">
              <a:solidFill>
                <a:srgbClr val="E46C0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Google Shape;98;p1"/>
            <p:cNvSpPr/>
            <p:nvPr/>
          </p:nvSpPr>
          <p:spPr>
            <a:xfrm>
              <a:off x="8605480" y="1"/>
              <a:ext cx="1303695" cy="213402"/>
            </a:xfrm>
            <a:prstGeom prst="rect">
              <a:avLst/>
            </a:prstGeom>
            <a:solidFill>
              <a:srgbClr val="92D050"/>
            </a:solidFill>
            <a:ln w="24425" cap="flat" cmpd="sng">
              <a:solidFill>
                <a:srgbClr val="92D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35300" tIns="117675" rIns="235300" bIns="1176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A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448</Words>
  <Application>Microsoft Office PowerPoint</Application>
  <PresentationFormat>A4 (210 x 297 mm)</PresentationFormat>
  <Paragraphs>157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Calibri</vt:lpstr>
      <vt:lpstr>Arial</vt:lpstr>
      <vt:lpstr>Bodoni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</dc:creator>
  <cp:lastModifiedBy>Escuela</cp:lastModifiedBy>
  <cp:revision>9</cp:revision>
  <dcterms:modified xsi:type="dcterms:W3CDTF">2025-09-09T01:19:49Z</dcterms:modified>
</cp:coreProperties>
</file>